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801600" cy="9601200" type="A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9CA"/>
    <a:srgbClr val="C2BEB9"/>
    <a:srgbClr val="AFABA7"/>
    <a:srgbClr val="C5C2BB"/>
    <a:srgbClr val="BCC2C5"/>
    <a:srgbClr val="003300"/>
    <a:srgbClr val="DDE5EC"/>
    <a:srgbClr val="DCE3EB"/>
    <a:srgbClr val="385723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36" y="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274AFC-C762-4D06-934F-3EEC97746488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3ECCA9F-7BED-42B4-B9DE-1D7954A61E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714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519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691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971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07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80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03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101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560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5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17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657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77AB-5FCE-4605-9672-BC496460DBEE}" type="datetimeFigureOut">
              <a:rPr lang="id-ID" smtClean="0"/>
              <a:t>06/01/2025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FBB6-E88D-4E39-961F-C1EED1EA04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7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5AE936AC-A489-9CB7-4DE2-F5622182D02B}"/>
              </a:ext>
            </a:extLst>
          </p:cNvPr>
          <p:cNvCxnSpPr>
            <a:cxnSpLocks/>
            <a:endCxn id="165" idx="2"/>
          </p:cNvCxnSpPr>
          <p:nvPr/>
        </p:nvCxnSpPr>
        <p:spPr>
          <a:xfrm rot="16200000" flipH="1">
            <a:off x="8427408" y="6129903"/>
            <a:ext cx="2303654" cy="330862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8F5EA5-2880-4E7D-A04C-6A62E63B4AB0}"/>
              </a:ext>
            </a:extLst>
          </p:cNvPr>
          <p:cNvCxnSpPr>
            <a:cxnSpLocks/>
          </p:cNvCxnSpPr>
          <p:nvPr/>
        </p:nvCxnSpPr>
        <p:spPr>
          <a:xfrm flipV="1">
            <a:off x="6454789" y="2687444"/>
            <a:ext cx="2556000" cy="24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2BAD9F3-BBAE-3F0A-3B0D-99821FACB026}"/>
              </a:ext>
            </a:extLst>
          </p:cNvPr>
          <p:cNvGrpSpPr/>
          <p:nvPr/>
        </p:nvGrpSpPr>
        <p:grpSpPr>
          <a:xfrm>
            <a:off x="5900545" y="162701"/>
            <a:ext cx="2880000" cy="540000"/>
            <a:chOff x="6117346" y="167877"/>
            <a:chExt cx="2880000" cy="540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17BE993-280D-95C0-E40F-BFE08AB23104}"/>
                </a:ext>
              </a:extLst>
            </p:cNvPr>
            <p:cNvSpPr/>
            <p:nvPr/>
          </p:nvSpPr>
          <p:spPr>
            <a:xfrm>
              <a:off x="6117346" y="167877"/>
              <a:ext cx="2880000" cy="540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5F899F-729E-7497-5132-5E4EED145FF1}"/>
                </a:ext>
              </a:extLst>
            </p:cNvPr>
            <p:cNvSpPr/>
            <p:nvPr/>
          </p:nvSpPr>
          <p:spPr>
            <a:xfrm>
              <a:off x="6265510" y="358378"/>
              <a:ext cx="2520000" cy="2160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68652" tIns="34326" rIns="68652" bIns="34326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n w="0">
                    <a:noFill/>
                  </a:ln>
                  <a:latin typeface="Arial Black" panose="020B0A04020102020204" pitchFamily="34" charset="0"/>
                </a:rPr>
                <a:t>STRUKTUR</a:t>
              </a:r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2800" b="1" dirty="0">
                  <a:ln w="0">
                    <a:noFill/>
                  </a:ln>
                  <a:latin typeface="Arial Black" panose="020B0A04020102020204" pitchFamily="34" charset="0"/>
                </a:rPr>
                <a:t>ORGANISASI</a:t>
              </a:r>
            </a:p>
          </p:txBody>
        </p:sp>
      </p:grp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CD4CD4A-382A-4A0C-97B7-902002C74C41}"/>
              </a:ext>
            </a:extLst>
          </p:cNvPr>
          <p:cNvSpPr>
            <a:spLocks noChangeAspect="1"/>
          </p:cNvSpPr>
          <p:nvPr/>
        </p:nvSpPr>
        <p:spPr>
          <a:xfrm>
            <a:off x="6863103" y="1457927"/>
            <a:ext cx="2250856" cy="324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KEPALA</a:t>
            </a:r>
            <a:r>
              <a:rPr lang="en-US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DINAS</a:t>
            </a:r>
            <a:endParaRPr lang="en-ID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A8DE6E-F724-4C6F-B4FD-5F420CC3F681}"/>
              </a:ext>
            </a:extLst>
          </p:cNvPr>
          <p:cNvCxnSpPr>
            <a:cxnSpLocks/>
          </p:cNvCxnSpPr>
          <p:nvPr/>
        </p:nvCxnSpPr>
        <p:spPr>
          <a:xfrm flipV="1">
            <a:off x="6433079" y="2303709"/>
            <a:ext cx="27028" cy="230400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9643D1E-6DEA-4325-A8AC-DBAEEA26E838}"/>
              </a:ext>
            </a:extLst>
          </p:cNvPr>
          <p:cNvCxnSpPr>
            <a:cxnSpLocks/>
          </p:cNvCxnSpPr>
          <p:nvPr/>
        </p:nvCxnSpPr>
        <p:spPr>
          <a:xfrm>
            <a:off x="6630081" y="4608788"/>
            <a:ext cx="4176000" cy="2160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4B71AB-5767-4F7D-9131-CB9F9F5F4E19}"/>
              </a:ext>
            </a:extLst>
          </p:cNvPr>
          <p:cNvCxnSpPr>
            <a:cxnSpLocks/>
          </p:cNvCxnSpPr>
          <p:nvPr/>
        </p:nvCxnSpPr>
        <p:spPr>
          <a:xfrm flipV="1">
            <a:off x="4865652" y="4590593"/>
            <a:ext cx="0" cy="2160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E854CE-A976-0FD7-AF0D-8B8E0A4582CB}"/>
              </a:ext>
            </a:extLst>
          </p:cNvPr>
          <p:cNvGrpSpPr/>
          <p:nvPr/>
        </p:nvGrpSpPr>
        <p:grpSpPr>
          <a:xfrm>
            <a:off x="627712" y="376125"/>
            <a:ext cx="2522853" cy="500210"/>
            <a:chOff x="627712" y="376125"/>
            <a:chExt cx="2522853" cy="50021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BD3B35-AD72-3F12-BD53-E8EC6DAA7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12" y="400664"/>
              <a:ext cx="360000" cy="4751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F664522-77CF-E5B5-1321-510455E8BA13}"/>
                </a:ext>
              </a:extLst>
            </p:cNvPr>
            <p:cNvSpPr/>
            <p:nvPr/>
          </p:nvSpPr>
          <p:spPr>
            <a:xfrm>
              <a:off x="1027403" y="376125"/>
              <a:ext cx="2123162" cy="500210"/>
            </a:xfrm>
            <a:prstGeom prst="rect">
              <a:avLst/>
            </a:prstGeom>
            <a:noFill/>
          </p:spPr>
          <p:txBody>
            <a:bodyPr wrap="none" lIns="68652" tIns="34326" rIns="68652" bIns="34326">
              <a:spAutoFit/>
            </a:bodyPr>
            <a:lstStyle/>
            <a:p>
              <a:r>
                <a:rPr lang="en-US" sz="1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PEMERINTAH DAERAH </a:t>
              </a:r>
            </a:p>
            <a:p>
              <a:r>
                <a:rPr lang="en-US" sz="1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KABUPATEN REMBANG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98F8FB-6D21-F943-1467-F5D8EEE0F5C5}"/>
              </a:ext>
            </a:extLst>
          </p:cNvPr>
          <p:cNvGrpSpPr/>
          <p:nvPr/>
        </p:nvGrpSpPr>
        <p:grpSpPr>
          <a:xfrm>
            <a:off x="369394" y="1935483"/>
            <a:ext cx="3204000" cy="960143"/>
            <a:chOff x="520270" y="2009793"/>
            <a:chExt cx="3204000" cy="960143"/>
          </a:xfrm>
        </p:grpSpPr>
        <p:sp>
          <p:nvSpPr>
            <p:cNvPr id="81" name="Trapezoid 80">
              <a:extLst>
                <a:ext uri="{FF2B5EF4-FFF2-40B4-BE49-F238E27FC236}">
                  <a16:creationId xmlns:a16="http://schemas.microsoft.com/office/drawing/2014/main" id="{BAE2A514-F66E-850F-908D-255AD9CAF98E}"/>
                </a:ext>
              </a:extLst>
            </p:cNvPr>
            <p:cNvSpPr/>
            <p:nvPr/>
          </p:nvSpPr>
          <p:spPr>
            <a:xfrm>
              <a:off x="520270" y="2286185"/>
              <a:ext cx="3204000" cy="683751"/>
            </a:xfrm>
            <a:prstGeom prst="trapezoid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B90E6D29-3491-9A60-E665-93EBFA6018DE}"/>
                </a:ext>
              </a:extLst>
            </p:cNvPr>
            <p:cNvSpPr/>
            <p:nvPr/>
          </p:nvSpPr>
          <p:spPr>
            <a:xfrm>
              <a:off x="713379" y="2009793"/>
              <a:ext cx="2914785" cy="713887"/>
            </a:xfrm>
            <a:prstGeom prst="parallelogram">
              <a:avLst/>
            </a:prstGeom>
            <a:solidFill>
              <a:srgbClr val="002060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68652" tIns="34326" rIns="68652" bIns="34326">
              <a:spAutoFit/>
            </a:bodyPr>
            <a:lstStyle/>
            <a:p>
              <a:r>
                <a:rPr lang="en-US" sz="1100" dirty="0">
                  <a:ln w="0"/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PERATURAN BUPATI REMBANG</a:t>
              </a:r>
            </a:p>
            <a:p>
              <a:r>
                <a:rPr lang="en-US" sz="1200" dirty="0">
                  <a:ln w="0"/>
                  <a:solidFill>
                    <a:schemeClr val="bg1"/>
                  </a:solidFill>
                  <a:latin typeface="Arial Black" panose="020B0A0402010202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  <a:t>NO. 68 TAHUN 2021</a:t>
              </a:r>
            </a:p>
            <a:p>
              <a:r>
                <a:rPr lang="en-US" sz="900" b="1" dirty="0">
                  <a:ln w="0"/>
                  <a:solidFill>
                    <a:schemeClr val="bg1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TANGGAL 30 DESEMBER 2021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177793-9E1A-AF58-4B12-A57B70CC3723}"/>
              </a:ext>
            </a:extLst>
          </p:cNvPr>
          <p:cNvGrpSpPr/>
          <p:nvPr/>
        </p:nvGrpSpPr>
        <p:grpSpPr>
          <a:xfrm>
            <a:off x="4865652" y="658465"/>
            <a:ext cx="4959314" cy="482274"/>
            <a:chOff x="4865652" y="658465"/>
            <a:chExt cx="4959314" cy="482274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09340DA-73B6-AEE6-BB79-AD17C1D3B8CA}"/>
                </a:ext>
              </a:extLst>
            </p:cNvPr>
            <p:cNvSpPr/>
            <p:nvPr/>
          </p:nvSpPr>
          <p:spPr>
            <a:xfrm>
              <a:off x="4865652" y="658465"/>
              <a:ext cx="4959314" cy="482274"/>
            </a:xfrm>
            <a:prstGeom prst="hexagon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C22ABF-7513-EFD7-D47C-E42F05664DAA}"/>
                </a:ext>
              </a:extLst>
            </p:cNvPr>
            <p:cNvSpPr/>
            <p:nvPr/>
          </p:nvSpPr>
          <p:spPr>
            <a:xfrm>
              <a:off x="5054545" y="776032"/>
              <a:ext cx="4572000" cy="25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lIns="68652" tIns="34326" rIns="68652" bIns="34326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DINAS</a:t>
              </a:r>
              <a:r>
                <a:rPr lang="en-US" sz="2800" b="1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 </a:t>
              </a:r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LINGKUNGAN</a:t>
              </a:r>
              <a:r>
                <a:rPr lang="en-US" sz="2800" b="1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 </a:t>
              </a:r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HIDUP </a:t>
              </a:r>
              <a:r>
                <a:rPr lang="en-US" sz="2800" b="1" dirty="0" err="1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tahun</a:t>
              </a:r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 202</a:t>
              </a:r>
              <a:r>
                <a:rPr lang="id-ID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5</a:t>
              </a:r>
              <a:endParaRPr lang="en-US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endParaRPr>
            </a:p>
          </p:txBody>
        </p:sp>
      </p:grp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AB8E379-0E52-6A11-C33C-6D8CDB0625EB}"/>
              </a:ext>
            </a:extLst>
          </p:cNvPr>
          <p:cNvSpPr>
            <a:spLocks noChangeAspect="1"/>
          </p:cNvSpPr>
          <p:nvPr/>
        </p:nvSpPr>
        <p:spPr>
          <a:xfrm>
            <a:off x="6856071" y="1767816"/>
            <a:ext cx="2351496" cy="369054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I</a:t>
            </a:r>
            <a:r>
              <a:rPr lang="id-ID" sz="10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KA HIMAWAN AFFANDI, S.TP.,M.M</a:t>
            </a:r>
            <a:endParaRPr lang="en-US" sz="10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  <a:p>
            <a:r>
              <a:rPr lang="en-US" sz="10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NIP. 19</a:t>
            </a:r>
            <a:r>
              <a:rPr lang="id-ID" sz="10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780530 200604 1 008</a:t>
            </a:r>
            <a:endParaRPr lang="en-ID" sz="10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8D277B-7A44-F787-EE49-A445BEBE596E}"/>
              </a:ext>
            </a:extLst>
          </p:cNvPr>
          <p:cNvCxnSpPr>
            <a:cxnSpLocks/>
          </p:cNvCxnSpPr>
          <p:nvPr/>
        </p:nvCxnSpPr>
        <p:spPr>
          <a:xfrm flipV="1">
            <a:off x="8012504" y="6282780"/>
            <a:ext cx="0" cy="11160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EE1FA7AC-42DA-C8D5-9F2F-30FBBA685832}"/>
              </a:ext>
            </a:extLst>
          </p:cNvPr>
          <p:cNvSpPr>
            <a:spLocks/>
          </p:cNvSpPr>
          <p:nvPr/>
        </p:nvSpPr>
        <p:spPr>
          <a:xfrm>
            <a:off x="9670750" y="2350443"/>
            <a:ext cx="2268000" cy="324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Plt. </a:t>
            </a:r>
            <a:r>
              <a:rPr lang="en-US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SEKRETARIS DINAS</a:t>
            </a:r>
            <a:endParaRPr lang="en-ID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320E63C-66CC-4320-9156-560CDED8A67F}"/>
              </a:ext>
            </a:extLst>
          </p:cNvPr>
          <p:cNvSpPr>
            <a:spLocks/>
          </p:cNvSpPr>
          <p:nvPr/>
        </p:nvSpPr>
        <p:spPr>
          <a:xfrm>
            <a:off x="7914342" y="3585851"/>
            <a:ext cx="1692000" cy="360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bg1"/>
                </a:solidFill>
                <a:latin typeface="Century725 Cn BT" panose="02040506070705020204" pitchFamily="18" charset="0"/>
                <a:ea typeface="Microsoft YaHei UI" panose="020B0503020204020204" pitchFamily="34" charset="-122"/>
              </a:rPr>
              <a:t>KASUBBAG UMUM DAN KEPEGAWAIAN</a:t>
            </a:r>
            <a:endParaRPr lang="en-ID" sz="900" b="1" dirty="0">
              <a:ln w="0"/>
              <a:solidFill>
                <a:schemeClr val="bg1"/>
              </a:solidFill>
              <a:latin typeface="Century725 Cn BT" panose="0204050607070502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619F0ACB-D18C-DC11-2A0E-E4351F92CDB6}"/>
              </a:ext>
            </a:extLst>
          </p:cNvPr>
          <p:cNvSpPr>
            <a:spLocks/>
          </p:cNvSpPr>
          <p:nvPr/>
        </p:nvSpPr>
        <p:spPr>
          <a:xfrm>
            <a:off x="7797991" y="3957630"/>
            <a:ext cx="1908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 ALIF NURIYAWAN, SE, MM </a:t>
            </a:r>
          </a:p>
          <a:p>
            <a:r>
              <a:rPr lang="en-US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NIP. 19820124 200903 1 003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BD218DA9-25DB-49FF-7995-871BEBF9A955}"/>
              </a:ext>
            </a:extLst>
          </p:cNvPr>
          <p:cNvSpPr>
            <a:spLocks/>
          </p:cNvSpPr>
          <p:nvPr/>
        </p:nvSpPr>
        <p:spPr>
          <a:xfrm>
            <a:off x="10804750" y="3614549"/>
            <a:ext cx="1764000" cy="360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725 Cn BT" panose="02040506070705020204" pitchFamily="18" charset="0"/>
                <a:ea typeface="Microsoft YaHei UI" panose="020B0503020204020204" pitchFamily="34" charset="-122"/>
              </a:rPr>
              <a:t>KASUBBAG PROGRAM DAN KEUANGAN</a:t>
            </a:r>
            <a:endParaRPr lang="en-ID" sz="9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725 Cn BT" panose="0204050607070502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DC615BC-DCC0-8608-6962-4759C6362825}"/>
              </a:ext>
            </a:extLst>
          </p:cNvPr>
          <p:cNvSpPr>
            <a:spLocks/>
          </p:cNvSpPr>
          <p:nvPr/>
        </p:nvSpPr>
        <p:spPr>
          <a:xfrm>
            <a:off x="10686681" y="3945866"/>
            <a:ext cx="1908000" cy="360000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PIPIT AJENG PARASARI, S. Si</a:t>
            </a:r>
          </a:p>
          <a:p>
            <a:r>
              <a:rPr lang="en-US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NIP.  19840826 200903 2011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8E1CE4-72AD-97B6-245B-C8AD8682DCAF}"/>
              </a:ext>
            </a:extLst>
          </p:cNvPr>
          <p:cNvSpPr>
            <a:spLocks noChangeAspect="1"/>
          </p:cNvSpPr>
          <p:nvPr/>
        </p:nvSpPr>
        <p:spPr>
          <a:xfrm>
            <a:off x="10035400" y="3422733"/>
            <a:ext cx="900000" cy="90183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02BAB80-A3CC-48CC-5160-FCDD8B639E09}"/>
              </a:ext>
            </a:extLst>
          </p:cNvPr>
          <p:cNvCxnSpPr>
            <a:cxnSpLocks/>
          </p:cNvCxnSpPr>
          <p:nvPr/>
        </p:nvCxnSpPr>
        <p:spPr>
          <a:xfrm rot="5400000">
            <a:off x="9549591" y="2367325"/>
            <a:ext cx="514978" cy="1922079"/>
          </a:xfrm>
          <a:prstGeom prst="bentConnector3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01224C8-290A-E562-808D-DF75CE8779B5}"/>
              </a:ext>
            </a:extLst>
          </p:cNvPr>
          <p:cNvCxnSpPr/>
          <p:nvPr/>
        </p:nvCxnSpPr>
        <p:spPr>
          <a:xfrm rot="10800000">
            <a:off x="7147964" y="4149969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D0FDEC8E-8A62-30CA-75A7-E70A87E5036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00597" y="2823387"/>
            <a:ext cx="543676" cy="1008631"/>
          </a:xfrm>
          <a:prstGeom prst="bentConnector3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DB704D55-6208-26D4-8813-400D113DFAC3}"/>
              </a:ext>
            </a:extLst>
          </p:cNvPr>
          <p:cNvCxnSpPr>
            <a:cxnSpLocks/>
          </p:cNvCxnSpPr>
          <p:nvPr/>
        </p:nvCxnSpPr>
        <p:spPr>
          <a:xfrm rot="5400000">
            <a:off x="9549590" y="2366648"/>
            <a:ext cx="514978" cy="1922079"/>
          </a:xfrm>
          <a:prstGeom prst="bentConnector3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FB05EA99-6DED-C3AD-1DBA-DD346C0EAF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00599" y="2823390"/>
            <a:ext cx="543676" cy="1008631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Parallelogram 90">
            <a:extLst>
              <a:ext uri="{FF2B5EF4-FFF2-40B4-BE49-F238E27FC236}">
                <a16:creationId xmlns:a16="http://schemas.microsoft.com/office/drawing/2014/main" id="{4D60A7B5-D218-DC22-06F7-F12B7AE13803}"/>
              </a:ext>
            </a:extLst>
          </p:cNvPr>
          <p:cNvSpPr>
            <a:spLocks/>
          </p:cNvSpPr>
          <p:nvPr/>
        </p:nvSpPr>
        <p:spPr>
          <a:xfrm>
            <a:off x="980481" y="4811203"/>
            <a:ext cx="2412000" cy="360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KABID PERENCANAAN, PENGADUAN DAN PENGAWASAN LINGKUNGAN</a:t>
            </a:r>
            <a:endParaRPr lang="en-ID" sz="900" b="1" dirty="0">
              <a:solidFill>
                <a:schemeClr val="bg1"/>
              </a:solidFill>
            </a:endParaRPr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A65C56DF-1B2A-9105-8282-75689197A9A5}"/>
              </a:ext>
            </a:extLst>
          </p:cNvPr>
          <p:cNvSpPr>
            <a:spLocks/>
          </p:cNvSpPr>
          <p:nvPr/>
        </p:nvSpPr>
        <p:spPr>
          <a:xfrm>
            <a:off x="994012" y="5181578"/>
            <a:ext cx="2016000" cy="360000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INDAH FAHMA MUSTIKA, ST </a:t>
            </a:r>
            <a:endParaRPr lang="en-US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en-US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NIP. </a:t>
            </a:r>
            <a:r>
              <a:rPr lang="id-ID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19780606 200312 2 009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C05BF4E8-5B66-8D4A-A28A-5C4396F01EDB}"/>
              </a:ext>
            </a:extLst>
          </p:cNvPr>
          <p:cNvCxnSpPr/>
          <p:nvPr/>
        </p:nvCxnSpPr>
        <p:spPr>
          <a:xfrm rot="10800000">
            <a:off x="529665" y="5235621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Parallelogram 94">
            <a:extLst>
              <a:ext uri="{FF2B5EF4-FFF2-40B4-BE49-F238E27FC236}">
                <a16:creationId xmlns:a16="http://schemas.microsoft.com/office/drawing/2014/main" id="{E976C237-2EEC-A051-E810-DF4D2187BAC3}"/>
              </a:ext>
            </a:extLst>
          </p:cNvPr>
          <p:cNvSpPr>
            <a:spLocks/>
          </p:cNvSpPr>
          <p:nvPr/>
        </p:nvSpPr>
        <p:spPr>
          <a:xfrm>
            <a:off x="4256355" y="4820352"/>
            <a:ext cx="2700000" cy="468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KABID PENGELOLAAN SAMPAH DAN </a:t>
            </a:r>
            <a:r>
              <a:rPr lang="id-ID" sz="900" b="1" dirty="0">
                <a:solidFill>
                  <a:schemeClr val="bg1"/>
                </a:solidFill>
              </a:rPr>
              <a:t>  </a:t>
            </a:r>
            <a:r>
              <a:rPr lang="en-US" sz="900" b="1" dirty="0">
                <a:solidFill>
                  <a:schemeClr val="bg1"/>
                </a:solidFill>
              </a:rPr>
              <a:t>PENINGKATAN KAPASITAS PENGELOLAAN LINGKUNGAN</a:t>
            </a:r>
            <a:endParaRPr lang="en-ID" sz="900" b="1" dirty="0">
              <a:solidFill>
                <a:schemeClr val="bg1"/>
              </a:solidFill>
            </a:endParaRPr>
          </a:p>
        </p:txBody>
      </p:sp>
      <p:sp>
        <p:nvSpPr>
          <p:cNvPr id="96" name="Parallelogram 95">
            <a:extLst>
              <a:ext uri="{FF2B5EF4-FFF2-40B4-BE49-F238E27FC236}">
                <a16:creationId xmlns:a16="http://schemas.microsoft.com/office/drawing/2014/main" id="{84EF7F4F-820C-FD72-08BD-5E6988F6D03A}"/>
              </a:ext>
            </a:extLst>
          </p:cNvPr>
          <p:cNvSpPr>
            <a:spLocks/>
          </p:cNvSpPr>
          <p:nvPr/>
        </p:nvSpPr>
        <p:spPr>
          <a:xfrm>
            <a:off x="4352004" y="5274774"/>
            <a:ext cx="2016000" cy="360000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FARID MUDHOFIR, SH.</a:t>
            </a:r>
            <a:endParaRPr lang="en-US" sz="900" b="1" dirty="0">
              <a:ln w="0"/>
              <a:solidFill>
                <a:schemeClr val="tx1"/>
              </a:solidFill>
              <a:latin typeface="Franklin Gothic Medium Cond" panose="020B0606030402020204" pitchFamily="34" charset="0"/>
            </a:endParaRPr>
          </a:p>
          <a:p>
            <a:r>
              <a:rPr lang="en-US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NIP. </a:t>
            </a:r>
            <a:r>
              <a:rPr lang="id-ID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19690212 198903 1 006 </a:t>
            </a:r>
            <a:endParaRPr lang="en-ID" sz="900" b="1" dirty="0">
              <a:ln w="0"/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729D59B0-917D-D426-F2C0-96C71CA11D74}"/>
              </a:ext>
            </a:extLst>
          </p:cNvPr>
          <p:cNvCxnSpPr/>
          <p:nvPr/>
        </p:nvCxnSpPr>
        <p:spPr>
          <a:xfrm rot="10800000">
            <a:off x="3999233" y="5372923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arallelogram 98">
            <a:extLst>
              <a:ext uri="{FF2B5EF4-FFF2-40B4-BE49-F238E27FC236}">
                <a16:creationId xmlns:a16="http://schemas.microsoft.com/office/drawing/2014/main" id="{2223AA12-B0C9-1E88-6590-18500C62388C}"/>
              </a:ext>
            </a:extLst>
          </p:cNvPr>
          <p:cNvSpPr>
            <a:spLocks/>
          </p:cNvSpPr>
          <p:nvPr/>
        </p:nvSpPr>
        <p:spPr>
          <a:xfrm>
            <a:off x="10168766" y="4822568"/>
            <a:ext cx="2484000" cy="360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KABID PENGENDALIAN PENCEMARAN DAN KERUSAKAN LINGKUNGAN</a:t>
            </a:r>
            <a:endParaRPr lang="en-ID" sz="900" b="1" dirty="0">
              <a:solidFill>
                <a:schemeClr val="bg1"/>
              </a:solidFill>
            </a:endParaRPr>
          </a:p>
        </p:txBody>
      </p:sp>
      <p:sp>
        <p:nvSpPr>
          <p:cNvPr id="100" name="Parallelogram 99">
            <a:extLst>
              <a:ext uri="{FF2B5EF4-FFF2-40B4-BE49-F238E27FC236}">
                <a16:creationId xmlns:a16="http://schemas.microsoft.com/office/drawing/2014/main" id="{1A6395D6-8164-A15E-85F9-BE0E82A9A813}"/>
              </a:ext>
            </a:extLst>
          </p:cNvPr>
          <p:cNvSpPr>
            <a:spLocks/>
          </p:cNvSpPr>
          <p:nvPr/>
        </p:nvSpPr>
        <p:spPr>
          <a:xfrm>
            <a:off x="10153468" y="5189390"/>
            <a:ext cx="2016000" cy="360000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TAUFIQ DARMAWAN, ST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NIP. </a:t>
            </a:r>
            <a:r>
              <a:rPr lang="en-US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 19780527 200604 1 005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B4D9F3F-2917-B668-4060-189B43180B9D}"/>
              </a:ext>
            </a:extLst>
          </p:cNvPr>
          <p:cNvSpPr>
            <a:spLocks noChangeAspect="1"/>
          </p:cNvSpPr>
          <p:nvPr/>
        </p:nvSpPr>
        <p:spPr>
          <a:xfrm>
            <a:off x="9439140" y="4686825"/>
            <a:ext cx="900000" cy="901838"/>
          </a:xfrm>
          <a:prstGeom prst="ellipse">
            <a:avLst/>
          </a:prstGeom>
          <a:blipFill dpi="0" rotWithShape="1">
            <a:blip r:embed="rId4"/>
            <a:srcRect/>
            <a:stretch>
              <a:fillRect l="5000" t="-7000" r="5000" b="-19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B35D4CA5-5195-5899-9DB6-685C5EC6E7F0}"/>
              </a:ext>
            </a:extLst>
          </p:cNvPr>
          <p:cNvCxnSpPr/>
          <p:nvPr/>
        </p:nvCxnSpPr>
        <p:spPr>
          <a:xfrm rot="10800000">
            <a:off x="9857650" y="5408202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E11F6280-CF2A-30A3-3CED-B05A3B46567B}"/>
              </a:ext>
            </a:extLst>
          </p:cNvPr>
          <p:cNvSpPr>
            <a:spLocks/>
          </p:cNvSpPr>
          <p:nvPr/>
        </p:nvSpPr>
        <p:spPr>
          <a:xfrm>
            <a:off x="1174944" y="5706780"/>
            <a:ext cx="2376000" cy="576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PENGAWAS LINGKUNGAN HIDUP AHLI MUDA</a:t>
            </a:r>
          </a:p>
          <a:p>
            <a:pPr lvl="0"/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</a:rPr>
              <a:t>(SUB KOORDINATOR  PENANGANAN PENGADUAN DAN PENGAWASAN LINGKUNGAN</a:t>
            </a:r>
            <a:endParaRPr lang="en-ID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:a16="http://schemas.microsoft.com/office/drawing/2014/main" id="{70B8DC77-F3AD-D3CD-78AF-9A993A716538}"/>
              </a:ext>
            </a:extLst>
          </p:cNvPr>
          <p:cNvSpPr>
            <a:spLocks/>
          </p:cNvSpPr>
          <p:nvPr/>
        </p:nvSpPr>
        <p:spPr>
          <a:xfrm>
            <a:off x="1243339" y="6303784"/>
            <a:ext cx="2016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SAMUEL EDHY SANTOSA, SH, MM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NIP. 19670926 199103 1 003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2805B52-D696-FBC7-A2ED-395A79D8E2EA}"/>
              </a:ext>
            </a:extLst>
          </p:cNvPr>
          <p:cNvSpPr>
            <a:spLocks noChangeAspect="1"/>
          </p:cNvSpPr>
          <p:nvPr/>
        </p:nvSpPr>
        <p:spPr>
          <a:xfrm>
            <a:off x="511749" y="5734076"/>
            <a:ext cx="900000" cy="901838"/>
          </a:xfrm>
          <a:prstGeom prst="ellipse">
            <a:avLst/>
          </a:prstGeom>
          <a:blipFill dpi="0" rotWithShape="1">
            <a:blip r:embed="rId5"/>
            <a:srcRect/>
            <a:stretch>
              <a:fillRect b="-19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D097A0D0-6F6F-1DDA-8DD8-FA8C526D0B91}"/>
              </a:ext>
            </a:extLst>
          </p:cNvPr>
          <p:cNvCxnSpPr/>
          <p:nvPr/>
        </p:nvCxnSpPr>
        <p:spPr>
          <a:xfrm rot="10800000">
            <a:off x="1228073" y="6301787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arallelogram 110">
            <a:extLst>
              <a:ext uri="{FF2B5EF4-FFF2-40B4-BE49-F238E27FC236}">
                <a16:creationId xmlns:a16="http://schemas.microsoft.com/office/drawing/2014/main" id="{555FA141-F0AA-2F2A-AF31-D94D2C724377}"/>
              </a:ext>
            </a:extLst>
          </p:cNvPr>
          <p:cNvSpPr>
            <a:spLocks/>
          </p:cNvSpPr>
          <p:nvPr/>
        </p:nvSpPr>
        <p:spPr>
          <a:xfrm>
            <a:off x="1192446" y="7036743"/>
            <a:ext cx="2232000" cy="576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PENGENDALI DAMPAK LINGKUNGAN  AHLI MUDA</a:t>
            </a:r>
          </a:p>
          <a:p>
            <a:pPr lvl="0"/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</a:rPr>
              <a:t>(SUB KOORDINATOR  PERENCANAAN DAN KAJIAN DAMPAK LINGKUNGAN</a:t>
            </a:r>
            <a:endParaRPr lang="en-ID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2" name="Parallelogram 111">
            <a:extLst>
              <a:ext uri="{FF2B5EF4-FFF2-40B4-BE49-F238E27FC236}">
                <a16:creationId xmlns:a16="http://schemas.microsoft.com/office/drawing/2014/main" id="{CCB32EAC-9619-E3C1-2FB4-E57F273C31AA}"/>
              </a:ext>
            </a:extLst>
          </p:cNvPr>
          <p:cNvSpPr>
            <a:spLocks/>
          </p:cNvSpPr>
          <p:nvPr/>
        </p:nvSpPr>
        <p:spPr>
          <a:xfrm>
            <a:off x="1190817" y="7631750"/>
            <a:ext cx="1908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NAILY FAUZIAH, </a:t>
            </a:r>
            <a:r>
              <a:rPr lang="en-US" sz="9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S.Si</a:t>
            </a:r>
            <a:endParaRPr lang="en-US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NIP. 19850514 201001 2 038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2CCA034-3649-13FB-4B65-BDED3BE477CC}"/>
              </a:ext>
            </a:extLst>
          </p:cNvPr>
          <p:cNvSpPr>
            <a:spLocks noChangeAspect="1"/>
          </p:cNvSpPr>
          <p:nvPr/>
        </p:nvSpPr>
        <p:spPr>
          <a:xfrm>
            <a:off x="513435" y="7022450"/>
            <a:ext cx="934092" cy="936000"/>
          </a:xfrm>
          <a:prstGeom prst="ellipse">
            <a:avLst/>
          </a:prstGeom>
          <a:blipFill dpi="0" rotWithShape="1">
            <a:blip r:embed="rId6"/>
            <a:srcRect/>
            <a:stretch>
              <a:fillRect l="3000" t="3000" r="4000" b="-5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C6765188-CB3E-F807-D71E-179421BB5062}"/>
              </a:ext>
            </a:extLst>
          </p:cNvPr>
          <p:cNvCxnSpPr/>
          <p:nvPr/>
        </p:nvCxnSpPr>
        <p:spPr>
          <a:xfrm rot="10800000">
            <a:off x="1136529" y="7392757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BCB9C76-51A4-A7FA-32D3-E3516E0745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-79188" y="5521634"/>
            <a:ext cx="897164" cy="28471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BDD7682E-ACEB-7D3F-21F8-510E5E1BF3F9}"/>
              </a:ext>
            </a:extLst>
          </p:cNvPr>
          <p:cNvCxnSpPr>
            <a:cxnSpLocks/>
            <a:endCxn id="113" idx="2"/>
          </p:cNvCxnSpPr>
          <p:nvPr/>
        </p:nvCxnSpPr>
        <p:spPr>
          <a:xfrm rot="16200000" flipH="1">
            <a:off x="-732105" y="6244910"/>
            <a:ext cx="2206370" cy="28471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916DD870-3242-A50D-C2E0-C07E22E21A2A}"/>
              </a:ext>
            </a:extLst>
          </p:cNvPr>
          <p:cNvSpPr>
            <a:spLocks/>
          </p:cNvSpPr>
          <p:nvPr/>
        </p:nvSpPr>
        <p:spPr>
          <a:xfrm>
            <a:off x="7340545" y="7420786"/>
            <a:ext cx="1986332" cy="39234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KASUBBAG TU </a:t>
            </a:r>
          </a:p>
          <a:p>
            <a:pPr lvl="0"/>
            <a:r>
              <a:rPr lang="en-US" sz="900" b="1" dirty="0">
                <a:solidFill>
                  <a:schemeClr val="bg1"/>
                </a:solidFill>
              </a:rPr>
              <a:t>UPT PENGELOLAAN SAMPAH</a:t>
            </a:r>
            <a:endParaRPr lang="en-ID" sz="900" b="1" dirty="0">
              <a:solidFill>
                <a:schemeClr val="bg1"/>
              </a:solidFill>
            </a:endParaRPr>
          </a:p>
        </p:txBody>
      </p:sp>
      <p:sp>
        <p:nvSpPr>
          <p:cNvPr id="82" name="Parallelogram 81">
            <a:extLst>
              <a:ext uri="{FF2B5EF4-FFF2-40B4-BE49-F238E27FC236}">
                <a16:creationId xmlns:a16="http://schemas.microsoft.com/office/drawing/2014/main" id="{AE151DAD-E918-171A-B677-7740F9ADAAD6}"/>
              </a:ext>
            </a:extLst>
          </p:cNvPr>
          <p:cNvSpPr>
            <a:spLocks/>
          </p:cNvSpPr>
          <p:nvPr/>
        </p:nvSpPr>
        <p:spPr>
          <a:xfrm>
            <a:off x="7360703" y="7802086"/>
            <a:ext cx="1908000" cy="360000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CHALIDA MUHAJIROH, SP, MM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NIP. 19770325 201001 2 010</a:t>
            </a:r>
            <a:endParaRPr lang="en-ID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D315F39-046B-0AAA-F03F-6A748E6D5D33}"/>
              </a:ext>
            </a:extLst>
          </p:cNvPr>
          <p:cNvSpPr>
            <a:spLocks noChangeAspect="1"/>
          </p:cNvSpPr>
          <p:nvPr/>
        </p:nvSpPr>
        <p:spPr>
          <a:xfrm>
            <a:off x="6710506" y="7376875"/>
            <a:ext cx="900000" cy="901838"/>
          </a:xfrm>
          <a:prstGeom prst="ellipse">
            <a:avLst/>
          </a:prstGeom>
          <a:blipFill dpi="0" rotWithShape="1">
            <a:blip r:embed="rId7"/>
            <a:srcRect/>
            <a:stretch>
              <a:fillRect b="-18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A9BDF36E-F96C-5B11-3AD6-3092D29C10DA}"/>
              </a:ext>
            </a:extLst>
          </p:cNvPr>
          <p:cNvCxnSpPr/>
          <p:nvPr/>
        </p:nvCxnSpPr>
        <p:spPr>
          <a:xfrm rot="10800000">
            <a:off x="7114954" y="8026526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arallelogram 84">
            <a:extLst>
              <a:ext uri="{FF2B5EF4-FFF2-40B4-BE49-F238E27FC236}">
                <a16:creationId xmlns:a16="http://schemas.microsoft.com/office/drawing/2014/main" id="{AB26C561-DE1F-CA7B-C973-52ADFF344CCF}"/>
              </a:ext>
            </a:extLst>
          </p:cNvPr>
          <p:cNvSpPr>
            <a:spLocks/>
          </p:cNvSpPr>
          <p:nvPr/>
        </p:nvSpPr>
        <p:spPr>
          <a:xfrm>
            <a:off x="4779751" y="6170716"/>
            <a:ext cx="1836000" cy="360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PENGENDALI DAMPAK LINGKUNGAN  AHLI MUDA</a:t>
            </a:r>
          </a:p>
        </p:txBody>
      </p:sp>
      <p:sp>
        <p:nvSpPr>
          <p:cNvPr id="89" name="Parallelogram 88">
            <a:extLst>
              <a:ext uri="{FF2B5EF4-FFF2-40B4-BE49-F238E27FC236}">
                <a16:creationId xmlns:a16="http://schemas.microsoft.com/office/drawing/2014/main" id="{6D073C89-81B2-5E52-0F52-C0B46B063E1E}"/>
              </a:ext>
            </a:extLst>
          </p:cNvPr>
          <p:cNvSpPr>
            <a:spLocks/>
          </p:cNvSpPr>
          <p:nvPr/>
        </p:nvSpPr>
        <p:spPr>
          <a:xfrm>
            <a:off x="4711385" y="6514070"/>
            <a:ext cx="1908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ADITIA DIYAH SURYANTI, S. Si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NIP. 19860516 201001 2 013</a:t>
            </a:r>
            <a:endParaRPr lang="en-ID" sz="900" b="1" dirty="0">
              <a:ln w="0"/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C48796A8-AA4C-5B9E-2FE4-305724D404F6}"/>
              </a:ext>
            </a:extLst>
          </p:cNvPr>
          <p:cNvCxnSpPr/>
          <p:nvPr/>
        </p:nvCxnSpPr>
        <p:spPr>
          <a:xfrm rot="10800000">
            <a:off x="4618185" y="6275077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Parallelogram 115">
            <a:extLst>
              <a:ext uri="{FF2B5EF4-FFF2-40B4-BE49-F238E27FC236}">
                <a16:creationId xmlns:a16="http://schemas.microsoft.com/office/drawing/2014/main" id="{BBC26078-807A-5040-4EFC-2C2DBFEFD982}"/>
              </a:ext>
            </a:extLst>
          </p:cNvPr>
          <p:cNvSpPr>
            <a:spLocks/>
          </p:cNvSpPr>
          <p:nvPr/>
        </p:nvSpPr>
        <p:spPr>
          <a:xfrm>
            <a:off x="4602889" y="7132786"/>
            <a:ext cx="2124000" cy="576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PENGENDALI DAMPAK LINGKUNGAN AHLI MUDA</a:t>
            </a:r>
          </a:p>
          <a:p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</a:rPr>
              <a:t>(SUB KOORDINATOR PENINGKATAN KAPASITAS PENGELOLAAN  LINGKUNGAN)</a:t>
            </a:r>
            <a:endParaRPr lang="en-ID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7" name="Parallelogram 116">
            <a:extLst>
              <a:ext uri="{FF2B5EF4-FFF2-40B4-BE49-F238E27FC236}">
                <a16:creationId xmlns:a16="http://schemas.microsoft.com/office/drawing/2014/main" id="{00DFC2E5-CD5B-DEAC-3576-DF560DBBF9F1}"/>
              </a:ext>
            </a:extLst>
          </p:cNvPr>
          <p:cNvSpPr>
            <a:spLocks/>
          </p:cNvSpPr>
          <p:nvPr/>
        </p:nvSpPr>
        <p:spPr>
          <a:xfrm>
            <a:off x="4551054" y="7673174"/>
            <a:ext cx="1908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RUDI SETIJAWAN, SE 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NIP. 19710426 199803 1 007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54397AC-0EEC-A475-E606-6AC8E249301F}"/>
              </a:ext>
            </a:extLst>
          </p:cNvPr>
          <p:cNvSpPr>
            <a:spLocks noChangeAspect="1"/>
          </p:cNvSpPr>
          <p:nvPr/>
        </p:nvSpPr>
        <p:spPr>
          <a:xfrm>
            <a:off x="3942611" y="7124325"/>
            <a:ext cx="934092" cy="936000"/>
          </a:xfrm>
          <a:prstGeom prst="ellipse">
            <a:avLst/>
          </a:prstGeom>
          <a:blipFill dpi="0" rotWithShape="1">
            <a:blip r:embed="rId8"/>
            <a:srcRect/>
            <a:stretch>
              <a:fillRect t="3000" b="-13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13CE7168-0628-CFB3-5BDD-5C625C356249}"/>
              </a:ext>
            </a:extLst>
          </p:cNvPr>
          <p:cNvCxnSpPr/>
          <p:nvPr/>
        </p:nvCxnSpPr>
        <p:spPr>
          <a:xfrm rot="10800000">
            <a:off x="4510080" y="7490715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arallelogram 119">
            <a:extLst>
              <a:ext uri="{FF2B5EF4-FFF2-40B4-BE49-F238E27FC236}">
                <a16:creationId xmlns:a16="http://schemas.microsoft.com/office/drawing/2014/main" id="{12AA8640-1988-0DF5-E94B-9AEDBF0D6C63}"/>
              </a:ext>
            </a:extLst>
          </p:cNvPr>
          <p:cNvSpPr>
            <a:spLocks/>
          </p:cNvSpPr>
          <p:nvPr/>
        </p:nvSpPr>
        <p:spPr>
          <a:xfrm>
            <a:off x="4618184" y="8446279"/>
            <a:ext cx="2480716" cy="576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PENGENDALI DAMPAK LINGKUNGAN AHLI MUDA</a:t>
            </a:r>
          </a:p>
          <a:p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</a:rPr>
              <a:t>(SUB KOORDINATOR PENGENDALIAN LIMBAH B3)</a:t>
            </a:r>
            <a:endParaRPr lang="en-ID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21" name="Parallelogram 120">
            <a:extLst>
              <a:ext uri="{FF2B5EF4-FFF2-40B4-BE49-F238E27FC236}">
                <a16:creationId xmlns:a16="http://schemas.microsoft.com/office/drawing/2014/main" id="{0543B6FB-3D8F-7B15-BFB2-3CB22331F4EE}"/>
              </a:ext>
            </a:extLst>
          </p:cNvPr>
          <p:cNvSpPr>
            <a:spLocks/>
          </p:cNvSpPr>
          <p:nvPr/>
        </p:nvSpPr>
        <p:spPr>
          <a:xfrm>
            <a:off x="4658515" y="8960052"/>
            <a:ext cx="2196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INTAN PRIMASARI, SP, </a:t>
            </a:r>
            <a:r>
              <a:rPr lang="en-US" sz="9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M.Sc</a:t>
            </a:r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 , M. </a:t>
            </a:r>
            <a:r>
              <a:rPr lang="en-US" sz="9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Eng</a:t>
            </a:r>
            <a:endParaRPr lang="en-US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NIP. 19820413 200604 2 008</a:t>
            </a:r>
            <a:endParaRPr lang="en-ID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4E2A635-4E07-B628-34EB-976E92884E9E}"/>
              </a:ext>
            </a:extLst>
          </p:cNvPr>
          <p:cNvSpPr>
            <a:spLocks noChangeAspect="1"/>
          </p:cNvSpPr>
          <p:nvPr/>
        </p:nvSpPr>
        <p:spPr>
          <a:xfrm>
            <a:off x="4004307" y="8389627"/>
            <a:ext cx="934092" cy="9360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D542C0CA-56A8-8B8B-3497-007815EC0324}"/>
              </a:ext>
            </a:extLst>
          </p:cNvPr>
          <p:cNvCxnSpPr/>
          <p:nvPr/>
        </p:nvCxnSpPr>
        <p:spPr>
          <a:xfrm rot="10800000">
            <a:off x="4642942" y="8936298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DA9BCF27-7142-C985-91A8-B2B6B8363B5A}"/>
              </a:ext>
            </a:extLst>
          </p:cNvPr>
          <p:cNvCxnSpPr>
            <a:cxnSpLocks/>
            <a:endCxn id="90" idx="2"/>
          </p:cNvCxnSpPr>
          <p:nvPr/>
        </p:nvCxnSpPr>
        <p:spPr>
          <a:xfrm rot="16200000" flipH="1">
            <a:off x="3226947" y="5648975"/>
            <a:ext cx="1200066" cy="332850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7C54C57B-C916-D1A1-12BA-EC68B8C717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3138" y="6298772"/>
            <a:ext cx="2357632" cy="225810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Parallelogram 145">
            <a:extLst>
              <a:ext uri="{FF2B5EF4-FFF2-40B4-BE49-F238E27FC236}">
                <a16:creationId xmlns:a16="http://schemas.microsoft.com/office/drawing/2014/main" id="{5E882870-8C9E-C456-DAAB-2178606B80E4}"/>
              </a:ext>
            </a:extLst>
          </p:cNvPr>
          <p:cNvSpPr>
            <a:spLocks/>
          </p:cNvSpPr>
          <p:nvPr/>
        </p:nvSpPr>
        <p:spPr>
          <a:xfrm>
            <a:off x="10401577" y="5855054"/>
            <a:ext cx="2016000" cy="576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PENGENDALI DAMPAK LINGKUNGAN AHLI MUDA</a:t>
            </a:r>
          </a:p>
          <a:p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</a:rPr>
              <a:t>(SUB KOORDINATOR PENGENDALIAN PENCEMARAN LINGKUNGAN)</a:t>
            </a:r>
            <a:endParaRPr lang="en-ID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7" name="Parallelogram 146">
            <a:extLst>
              <a:ext uri="{FF2B5EF4-FFF2-40B4-BE49-F238E27FC236}">
                <a16:creationId xmlns:a16="http://schemas.microsoft.com/office/drawing/2014/main" id="{7A23B489-3C29-692C-6F94-08BA421A61DE}"/>
              </a:ext>
            </a:extLst>
          </p:cNvPr>
          <p:cNvSpPr>
            <a:spLocks/>
          </p:cNvSpPr>
          <p:nvPr/>
        </p:nvSpPr>
        <p:spPr>
          <a:xfrm>
            <a:off x="10401577" y="6431054"/>
            <a:ext cx="1944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PURWADI, ST </a:t>
            </a:r>
            <a:endParaRPr lang="en-US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en-US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NIP.  </a:t>
            </a:r>
            <a:r>
              <a:rPr lang="id-ID" sz="900" b="1" dirty="0">
                <a:ln w="0"/>
                <a:solidFill>
                  <a:schemeClr val="tx1"/>
                </a:solidFill>
                <a:latin typeface="Franklin Gothic Medium Cond" panose="020B0606030402020204" pitchFamily="34" charset="0"/>
              </a:rPr>
              <a:t>19830903 201001 1 019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49E55618-F0A5-A5B4-88DD-611495C0335F}"/>
              </a:ext>
            </a:extLst>
          </p:cNvPr>
          <p:cNvCxnSpPr/>
          <p:nvPr/>
        </p:nvCxnSpPr>
        <p:spPr>
          <a:xfrm rot="10800000">
            <a:off x="10409605" y="6189309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Parallelogram 150">
            <a:extLst>
              <a:ext uri="{FF2B5EF4-FFF2-40B4-BE49-F238E27FC236}">
                <a16:creationId xmlns:a16="http://schemas.microsoft.com/office/drawing/2014/main" id="{AB7E5DFA-71A4-814A-40A1-7E1B70DF2070}"/>
              </a:ext>
            </a:extLst>
          </p:cNvPr>
          <p:cNvSpPr>
            <a:spLocks/>
          </p:cNvSpPr>
          <p:nvPr/>
        </p:nvSpPr>
        <p:spPr>
          <a:xfrm>
            <a:off x="7386237" y="5452200"/>
            <a:ext cx="1819997" cy="504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KEPALA</a:t>
            </a:r>
          </a:p>
          <a:p>
            <a:pPr lvl="0"/>
            <a:r>
              <a:rPr lang="en-US" sz="900" b="1" dirty="0">
                <a:solidFill>
                  <a:schemeClr val="bg1"/>
                </a:solidFill>
              </a:rPr>
              <a:t>UPT PENGELOLAAN SAMPAH</a:t>
            </a:r>
            <a:endParaRPr lang="en-ID" sz="900" b="1" dirty="0">
              <a:solidFill>
                <a:schemeClr val="bg1"/>
              </a:solidFill>
            </a:endParaRPr>
          </a:p>
        </p:txBody>
      </p:sp>
      <p:sp>
        <p:nvSpPr>
          <p:cNvPr id="152" name="Parallelogram 151">
            <a:extLst>
              <a:ext uri="{FF2B5EF4-FFF2-40B4-BE49-F238E27FC236}">
                <a16:creationId xmlns:a16="http://schemas.microsoft.com/office/drawing/2014/main" id="{A72AA14D-D23F-245D-5CBA-0F9C96E46F9F}"/>
              </a:ext>
            </a:extLst>
          </p:cNvPr>
          <p:cNvSpPr>
            <a:spLocks/>
          </p:cNvSpPr>
          <p:nvPr/>
        </p:nvSpPr>
        <p:spPr>
          <a:xfrm>
            <a:off x="7417457" y="5934269"/>
            <a:ext cx="1908000" cy="360000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WAHYUDI ISTIYANTO, ST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NIP. 19860802 201001 1 017</a:t>
            </a:r>
            <a:endParaRPr lang="en-ID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C105EAA-15D4-FC42-5CAC-6C7FE723E5CC}"/>
              </a:ext>
            </a:extLst>
          </p:cNvPr>
          <p:cNvSpPr>
            <a:spLocks noChangeAspect="1"/>
          </p:cNvSpPr>
          <p:nvPr/>
        </p:nvSpPr>
        <p:spPr>
          <a:xfrm>
            <a:off x="6749988" y="5369366"/>
            <a:ext cx="900000" cy="901838"/>
          </a:xfrm>
          <a:prstGeom prst="ellipse">
            <a:avLst/>
          </a:prstGeom>
          <a:blipFill dpi="0" rotWithShape="1">
            <a:blip r:embed="rId10"/>
            <a:srcRect/>
            <a:stretch>
              <a:fillRect l="6000" r="6000" b="-4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DA54F6DA-1AA7-5C50-D457-9A0203662941}"/>
              </a:ext>
            </a:extLst>
          </p:cNvPr>
          <p:cNvCxnSpPr/>
          <p:nvPr/>
        </p:nvCxnSpPr>
        <p:spPr>
          <a:xfrm rot="10800000">
            <a:off x="7140689" y="5981631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Parallelogram 162">
            <a:extLst>
              <a:ext uri="{FF2B5EF4-FFF2-40B4-BE49-F238E27FC236}">
                <a16:creationId xmlns:a16="http://schemas.microsoft.com/office/drawing/2014/main" id="{6F17E7BE-F5ED-4033-EEA7-761CFA0E6905}"/>
              </a:ext>
            </a:extLst>
          </p:cNvPr>
          <p:cNvSpPr>
            <a:spLocks/>
          </p:cNvSpPr>
          <p:nvPr/>
        </p:nvSpPr>
        <p:spPr>
          <a:xfrm>
            <a:off x="10518047" y="6994165"/>
            <a:ext cx="1944000" cy="576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PENGENDALI DAMPAK LINGKUNGAN AHLI MUDA</a:t>
            </a:r>
          </a:p>
          <a:p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</a:rPr>
              <a:t>(SUB KOORDINATOR PENGENDALIAN KERUSAKAN LINGKUNGAN)</a:t>
            </a:r>
            <a:endParaRPr lang="en-ID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4" name="Parallelogram 163">
            <a:extLst>
              <a:ext uri="{FF2B5EF4-FFF2-40B4-BE49-F238E27FC236}">
                <a16:creationId xmlns:a16="http://schemas.microsoft.com/office/drawing/2014/main" id="{5537DA15-805A-FD59-97CD-831946177B5C}"/>
              </a:ext>
            </a:extLst>
          </p:cNvPr>
          <p:cNvSpPr>
            <a:spLocks/>
          </p:cNvSpPr>
          <p:nvPr/>
        </p:nvSpPr>
        <p:spPr>
          <a:xfrm>
            <a:off x="10455577" y="7596541"/>
            <a:ext cx="1908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ANIK KRISTIANA, ST, MM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NIP. 19830603 201001 2 029</a:t>
            </a:r>
            <a:endParaRPr lang="en-ID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2C020F1-ED54-0B55-6249-E155E1FEDB9F}"/>
              </a:ext>
            </a:extLst>
          </p:cNvPr>
          <p:cNvSpPr>
            <a:spLocks noChangeAspect="1"/>
          </p:cNvSpPr>
          <p:nvPr/>
        </p:nvSpPr>
        <p:spPr>
          <a:xfrm>
            <a:off x="9744666" y="6979161"/>
            <a:ext cx="934092" cy="936000"/>
          </a:xfrm>
          <a:prstGeom prst="ellipse">
            <a:avLst/>
          </a:prstGeom>
          <a:blipFill dpi="0" rotWithShape="1">
            <a:blip r:embed="rId11"/>
            <a:srcRect/>
            <a:stretch>
              <a:fillRect l="-4000" t="-4000" r="-4000" b="-4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D517F07F-8030-C8B3-BC75-A354D4116A6E}"/>
              </a:ext>
            </a:extLst>
          </p:cNvPr>
          <p:cNvCxnSpPr/>
          <p:nvPr/>
        </p:nvCxnSpPr>
        <p:spPr>
          <a:xfrm rot="10800000">
            <a:off x="10346564" y="7537663"/>
            <a:ext cx="15573" cy="6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Parallelogram 178">
            <a:extLst>
              <a:ext uri="{FF2B5EF4-FFF2-40B4-BE49-F238E27FC236}">
                <a16:creationId xmlns:a16="http://schemas.microsoft.com/office/drawing/2014/main" id="{5EC03E0D-BD4B-6AEA-F433-464C0FDADC3D}"/>
              </a:ext>
            </a:extLst>
          </p:cNvPr>
          <p:cNvSpPr>
            <a:spLocks/>
          </p:cNvSpPr>
          <p:nvPr/>
        </p:nvSpPr>
        <p:spPr>
          <a:xfrm>
            <a:off x="10479521" y="8254749"/>
            <a:ext cx="2088000" cy="576000"/>
          </a:xfrm>
          <a:prstGeom prst="parallelogram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900" b="1" dirty="0">
                <a:solidFill>
                  <a:schemeClr val="bg1"/>
                </a:solidFill>
              </a:rPr>
              <a:t>JF PENGENDALI DAMPAK LINGKUNGAN AHLI MUDA</a:t>
            </a:r>
          </a:p>
          <a:p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</a:rPr>
              <a:t>(SUB KOORDINATOR PENGELOLAAN KEANEKARAGAMAN HAYATI)</a:t>
            </a:r>
            <a:endParaRPr lang="en-ID" sz="9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0" name="Parallelogram 179">
            <a:extLst>
              <a:ext uri="{FF2B5EF4-FFF2-40B4-BE49-F238E27FC236}">
                <a16:creationId xmlns:a16="http://schemas.microsoft.com/office/drawing/2014/main" id="{A49E1090-4A35-9559-413F-72FBD5D3F0EF}"/>
              </a:ext>
            </a:extLst>
          </p:cNvPr>
          <p:cNvSpPr>
            <a:spLocks/>
          </p:cNvSpPr>
          <p:nvPr/>
        </p:nvSpPr>
        <p:spPr>
          <a:xfrm>
            <a:off x="10403554" y="8842555"/>
            <a:ext cx="2196000" cy="359448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ULIN NUHA SETIANINGRUM, </a:t>
            </a:r>
            <a:r>
              <a:rPr lang="en-US" sz="9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S.Si</a:t>
            </a:r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NIP. 19850514 200903 2 012</a:t>
            </a:r>
            <a:endParaRPr lang="en-ID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B870D05-780D-D406-742E-2D0F2502D7F8}"/>
              </a:ext>
            </a:extLst>
          </p:cNvPr>
          <p:cNvSpPr>
            <a:spLocks noChangeAspect="1"/>
          </p:cNvSpPr>
          <p:nvPr/>
        </p:nvSpPr>
        <p:spPr>
          <a:xfrm>
            <a:off x="9752589" y="8203776"/>
            <a:ext cx="934092" cy="936000"/>
          </a:xfrm>
          <a:prstGeom prst="ellipse">
            <a:avLst/>
          </a:prstGeom>
          <a:blipFill dpi="0" rotWithShape="1">
            <a:blip r:embed="rId12"/>
            <a:srcRect/>
            <a:stretch>
              <a:fillRect l="-3000" t="-5000" r="-3000" b="-15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DC68D446-803B-EFD8-C673-87F64DDE877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289898" y="8845925"/>
            <a:ext cx="96559" cy="498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FA4CCCE1-ABB8-2C0C-E996-BC7441355D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54900" y="5556849"/>
            <a:ext cx="1080000" cy="360000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Connector: Elbow 194">
            <a:extLst>
              <a:ext uri="{FF2B5EF4-FFF2-40B4-BE49-F238E27FC236}">
                <a16:creationId xmlns:a16="http://schemas.microsoft.com/office/drawing/2014/main" id="{DC25DECC-F0FD-B447-19CE-37D950FD56BF}"/>
              </a:ext>
            </a:extLst>
          </p:cNvPr>
          <p:cNvCxnSpPr>
            <a:cxnSpLocks/>
            <a:endCxn id="181" idx="2"/>
          </p:cNvCxnSpPr>
          <p:nvPr/>
        </p:nvCxnSpPr>
        <p:spPr>
          <a:xfrm rot="16200000" flipH="1">
            <a:off x="8976654" y="7895840"/>
            <a:ext cx="1213087" cy="338784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B7FB45F-5E20-7CF8-E1A5-66A6E9E093E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2116" y="4607245"/>
            <a:ext cx="4727420" cy="216000"/>
          </a:xfrm>
          <a:prstGeom prst="bentConnector3">
            <a:avLst>
              <a:gd name="adj1" fmla="val 100212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4E7DFD-45E0-848E-C42E-716CACA31376}"/>
              </a:ext>
            </a:extLst>
          </p:cNvPr>
          <p:cNvCxnSpPr>
            <a:cxnSpLocks/>
          </p:cNvCxnSpPr>
          <p:nvPr/>
        </p:nvCxnSpPr>
        <p:spPr>
          <a:xfrm flipH="1" flipV="1">
            <a:off x="8004271" y="4595029"/>
            <a:ext cx="16467" cy="7920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7B26EC7-5C5E-9BF8-A742-C56BBCDA7C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25099" y="8046654"/>
            <a:ext cx="1200066" cy="332850"/>
          </a:xfrm>
          <a:prstGeom prst="bentConnector2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A605E7C-64CB-E735-E36C-7830A8A587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27" y="1241927"/>
            <a:ext cx="1167692" cy="1080000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01749B-BF86-A7C9-DEDB-65F2FF29FD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" y="4672336"/>
            <a:ext cx="957295" cy="1001696"/>
          </a:xfrm>
          <a:prstGeom prst="ellipse">
            <a:avLst/>
          </a:prstGeom>
          <a:noFill/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139ABF-DAEF-BEE1-98B6-AE1DC72B3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55" y="4686825"/>
            <a:ext cx="934093" cy="959048"/>
          </a:xfrm>
          <a:prstGeom prst="ellipse">
            <a:avLst/>
          </a:prstGeom>
          <a:noFill/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CE68C3-70AB-A8E3-6524-0976895A5C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37" y="5760816"/>
            <a:ext cx="1004658" cy="93909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Parallelogram 34">
            <a:extLst>
              <a:ext uri="{FF2B5EF4-FFF2-40B4-BE49-F238E27FC236}">
                <a16:creationId xmlns:a16="http://schemas.microsoft.com/office/drawing/2014/main" id="{34494BCD-BDC2-166A-13E6-5CD23239224D}"/>
              </a:ext>
            </a:extLst>
          </p:cNvPr>
          <p:cNvSpPr>
            <a:spLocks/>
          </p:cNvSpPr>
          <p:nvPr/>
        </p:nvSpPr>
        <p:spPr>
          <a:xfrm>
            <a:off x="9783028" y="2653803"/>
            <a:ext cx="2016000" cy="360000"/>
          </a:xfrm>
          <a:prstGeom prst="parallelogram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TAUFIQ DARMAWAN, ST</a:t>
            </a:r>
          </a:p>
          <a:p>
            <a:r>
              <a:rPr lang="en-US" sz="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NIP. </a:t>
            </a:r>
            <a:r>
              <a:rPr lang="en-US" sz="900" b="1" dirty="0">
                <a:ln w="0"/>
                <a:solidFill>
                  <a:srgbClr val="003300"/>
                </a:solidFill>
                <a:latin typeface="Franklin Gothic Medium Cond" panose="020B0606030402020204" pitchFamily="34" charset="0"/>
                <a:cs typeface="Dubai Medium" panose="020B0603030403030204" pitchFamily="34" charset="-78"/>
              </a:rPr>
              <a:t> 19780527 200604 1 005</a:t>
            </a:r>
            <a:endParaRPr lang="en-ID" sz="900" b="1" dirty="0">
              <a:ln w="0"/>
              <a:solidFill>
                <a:srgbClr val="003300"/>
              </a:solidFill>
              <a:latin typeface="Franklin Gothic Medium Cond" panose="020B06060304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280FB2-BA01-32CA-ACB6-8474836A75C7}"/>
              </a:ext>
            </a:extLst>
          </p:cNvPr>
          <p:cNvSpPr>
            <a:spLocks noChangeAspect="1"/>
          </p:cNvSpPr>
          <p:nvPr/>
        </p:nvSpPr>
        <p:spPr>
          <a:xfrm>
            <a:off x="9001483" y="2268123"/>
            <a:ext cx="900000" cy="901838"/>
          </a:xfrm>
          <a:prstGeom prst="ellipse">
            <a:avLst/>
          </a:prstGeom>
          <a:blipFill dpi="0" rotWithShape="1">
            <a:blip r:embed="rId4"/>
            <a:srcRect/>
            <a:stretch>
              <a:fillRect l="5000" t="-7000" r="5000" b="-19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E3ACFF8-478C-7B4D-0967-13ADDF0A4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16" y="3387995"/>
            <a:ext cx="1146233" cy="99673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B70BF5C-F923-7874-1166-B617FDD5C5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091" l="12581" r="88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2036" r="16526"/>
          <a:stretch/>
        </p:blipFill>
        <p:spPr>
          <a:xfrm>
            <a:off x="11395749" y="227983"/>
            <a:ext cx="1045484" cy="997888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1689A725-0E46-6EEF-7C9E-208C295F39DA}"/>
              </a:ext>
            </a:extLst>
          </p:cNvPr>
          <p:cNvSpPr>
            <a:spLocks noChangeAspect="1"/>
          </p:cNvSpPr>
          <p:nvPr/>
        </p:nvSpPr>
        <p:spPr>
          <a:xfrm>
            <a:off x="3993405" y="5947433"/>
            <a:ext cx="934092" cy="936000"/>
          </a:xfrm>
          <a:prstGeom prst="ellipse">
            <a:avLst/>
          </a:prstGeom>
          <a:blipFill dpi="0" rotWithShape="1">
            <a:blip r:embed="rId20"/>
            <a:srcRect/>
            <a:stretch>
              <a:fillRect b="-19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58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376</Words>
  <Application>Microsoft Office PowerPoint</Application>
  <PresentationFormat>A3 Paper (297x420 mm)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Microsoft YaHei UI</vt:lpstr>
      <vt:lpstr>Agency FB</vt:lpstr>
      <vt:lpstr>Aharoni</vt:lpstr>
      <vt:lpstr>Algerian</vt:lpstr>
      <vt:lpstr>Arial</vt:lpstr>
      <vt:lpstr>Arial Black</vt:lpstr>
      <vt:lpstr>Calibri</vt:lpstr>
      <vt:lpstr>Calibri Light</vt:lpstr>
      <vt:lpstr>Cascadia Code SemiBold</vt:lpstr>
      <vt:lpstr>Century725 Cn BT</vt:lpstr>
      <vt:lpstr>Franklin Gothic Medium Cond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34</cp:revision>
  <cp:lastPrinted>2022-10-26T04:59:57Z</cp:lastPrinted>
  <dcterms:created xsi:type="dcterms:W3CDTF">2022-10-11T02:01:12Z</dcterms:created>
  <dcterms:modified xsi:type="dcterms:W3CDTF">2025-01-06T03:40:11Z</dcterms:modified>
</cp:coreProperties>
</file>